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620" r:id="rId2"/>
    <p:sldId id="486" r:id="rId3"/>
    <p:sldId id="618" r:id="rId4"/>
    <p:sldId id="628" r:id="rId5"/>
    <p:sldId id="629" r:id="rId6"/>
    <p:sldId id="630" r:id="rId7"/>
    <p:sldId id="631" r:id="rId8"/>
    <p:sldId id="622" r:id="rId9"/>
    <p:sldId id="613" r:id="rId10"/>
    <p:sldId id="521" r:id="rId11"/>
    <p:sldId id="612" r:id="rId12"/>
    <p:sldId id="610" r:id="rId13"/>
    <p:sldId id="621" r:id="rId14"/>
    <p:sldId id="606" r:id="rId15"/>
    <p:sldId id="607" r:id="rId16"/>
    <p:sldId id="632" r:id="rId17"/>
  </p:sldIdLst>
  <p:sldSz cx="9906000" cy="6858000" type="A4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90"/>
    <a:srgbClr val="B9CDE5"/>
    <a:srgbClr val="F8F7F2"/>
    <a:srgbClr val="0129F1"/>
    <a:srgbClr val="CC00CC"/>
    <a:srgbClr val="FFFFFF"/>
    <a:srgbClr val="FFFFCC"/>
    <a:srgbClr val="20EC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5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542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84500" cy="501650"/>
          </a:xfrm>
          <a:prstGeom prst="rect">
            <a:avLst/>
          </a:prstGeom>
        </p:spPr>
        <p:txBody>
          <a:bodyPr vert="horz" lIns="91426" tIns="45714" rIns="91426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6" y="2"/>
            <a:ext cx="2984500" cy="501650"/>
          </a:xfrm>
          <a:prstGeom prst="rect">
            <a:avLst/>
          </a:prstGeom>
        </p:spPr>
        <p:txBody>
          <a:bodyPr vert="horz" lIns="91426" tIns="45714" rIns="91426" bIns="45714" rtlCol="0"/>
          <a:lstStyle>
            <a:lvl1pPr algn="r">
              <a:defRPr sz="1200"/>
            </a:lvl1pPr>
          </a:lstStyle>
          <a:p>
            <a:fld id="{BE7758F8-2217-4958-B8AB-6E71AED33899}" type="datetimeFigureOut">
              <a:rPr lang="en-US" smtClean="0"/>
              <a:pPr/>
              <a:t>10/21/15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4" rIns="91426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6" y="4759324"/>
            <a:ext cx="5510213" cy="4510089"/>
          </a:xfrm>
          <a:prstGeom prst="rect">
            <a:avLst/>
          </a:prstGeom>
        </p:spPr>
        <p:txBody>
          <a:bodyPr vert="horz" lIns="91426" tIns="45714" rIns="91426" bIns="457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7064"/>
            <a:ext cx="2984500" cy="501650"/>
          </a:xfrm>
          <a:prstGeom prst="rect">
            <a:avLst/>
          </a:prstGeom>
        </p:spPr>
        <p:txBody>
          <a:bodyPr vert="horz" lIns="91426" tIns="45714" rIns="91426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6" y="9517064"/>
            <a:ext cx="2984500" cy="501650"/>
          </a:xfrm>
          <a:prstGeom prst="rect">
            <a:avLst/>
          </a:prstGeom>
        </p:spPr>
        <p:txBody>
          <a:bodyPr vert="horz" lIns="91426" tIns="45714" rIns="91426" bIns="45714" rtlCol="0" anchor="b"/>
          <a:lstStyle>
            <a:lvl1pPr algn="r">
              <a:defRPr sz="1200"/>
            </a:lvl1pPr>
          </a:lstStyle>
          <a:p>
            <a:fld id="{637E3E44-73FC-4D44-845E-F09D9E5197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8910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E3E44-73FC-4D44-845E-F09D9E51973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E3E44-73FC-4D44-845E-F09D9E51973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34C9F0-D4B9-4BC4-978F-77E954358BC3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52D12-3C78-44B0-A6A9-1AF041BFF2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A507C3-CB7C-4B6E-BA6E-66BBE9AEE441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C3F61-83A5-48BC-B4FE-02F63D93A2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554DF-CB0B-4737-8D92-06411A8B10A5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2BB26-BC13-4284-B6BA-34FC6E621D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E0115E-382B-4D18-A4C9-07A88AD21752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B56950-2498-4946-9B29-4102D97E498E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DC571-5041-41B4-B90C-E9125FAAD8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F3E111-A5A4-4938-B3D6-553BBAD2910F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FFF6-1436-407E-8028-B4C8DBF9C3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69BA68-9AB7-441A-8B5D-B8A341B5BF1C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FED5D-3681-454E-810B-EC62CEF8A9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627EE4-1580-47C0-827C-E121C1A4E0AB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3173F4-1867-48CC-83D6-F90EB4A532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CE9C6F-2018-4A04-B806-610340489A93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5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FAA90C-D862-4D1B-9A19-EF52AEE39FB0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DD6C87-2419-47DC-A659-539835535A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4C2023-837A-4ED3-9D87-C92D53083CB9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D705AE-EA98-41B4-A5DD-1CF11A87D9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33370C-E616-45A1-9020-6AFEE5870889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C827CA-4E3F-43C5-9401-B47D048D72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4"/>
          <p:cNvSpPr txBox="1">
            <a:spLocks noChangeArrowheads="1"/>
          </p:cNvSpPr>
          <p:nvPr/>
        </p:nvSpPr>
        <p:spPr bwMode="auto">
          <a:xfrm>
            <a:off x="457200" y="228600"/>
            <a:ext cx="9372599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The Republic of the Union of Myanmar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Ministry of Electric Power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Electricity Supply Enterprise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State Office</a:t>
            </a:r>
          </a:p>
        </p:txBody>
      </p:sp>
      <p:sp>
        <p:nvSpPr>
          <p:cNvPr id="2052" name="TextBox 15"/>
          <p:cNvSpPr txBox="1">
            <a:spLocks noChangeArrowheads="1"/>
          </p:cNvSpPr>
          <p:nvPr/>
        </p:nvSpPr>
        <p:spPr bwMode="auto">
          <a:xfrm>
            <a:off x="990600" y="4960203"/>
            <a:ext cx="815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Priorities and Detailed Description of Electrification Plan</a:t>
            </a:r>
          </a:p>
          <a:p>
            <a:pPr algn="ctr" eaLnBrk="1" hangingPunct="1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For </a:t>
            </a: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State</a:t>
            </a:r>
            <a:endParaRPr lang="en-US" sz="24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53" name="TextBox 16"/>
          <p:cNvSpPr txBox="1">
            <a:spLocks noChangeArrowheads="1"/>
          </p:cNvSpPr>
          <p:nvPr/>
        </p:nvSpPr>
        <p:spPr bwMode="auto">
          <a:xfrm>
            <a:off x="457200" y="6260068"/>
            <a:ext cx="21531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b="1" dirty="0" smtClean="0">
                <a:latin typeface="Myanmar3" pitchFamily="18" charset="0"/>
                <a:ea typeface="Myanmar3" pitchFamily="18" charset="0"/>
                <a:cs typeface="Myanmar2" pitchFamily="34" charset="0"/>
              </a:rPr>
              <a:t>Date  -21.Oct.2015</a:t>
            </a:r>
            <a:endParaRPr lang="en-US" b="1" dirty="0">
              <a:latin typeface="Myanmar3" pitchFamily="18" charset="0"/>
              <a:ea typeface="Myanmar3" pitchFamily="18" charset="0"/>
              <a:cs typeface="Myanmar2" pitchFamily="34" charset="0"/>
            </a:endParaRPr>
          </a:p>
        </p:txBody>
      </p:sp>
      <p:pic>
        <p:nvPicPr>
          <p:cNvPr id="6" name="Picture 5" descr="MOEP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4895" y="2362200"/>
            <a:ext cx="1748709" cy="2209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" y="228600"/>
            <a:ext cx="9372600" cy="6477000"/>
          </a:xfrm>
          <a:prstGeom prst="rect">
            <a:avLst/>
          </a:prstGeom>
          <a:noFill/>
          <a:ln w="19050">
            <a:solidFill>
              <a:srgbClr val="DA5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 txBox="1">
            <a:spLocks/>
          </p:cNvSpPr>
          <p:nvPr/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938AAA-3562-461E-AC83-DF3258CB6B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371600"/>
          <a:ext cx="9677392" cy="4894906"/>
        </p:xfrm>
        <a:graphic>
          <a:graphicData uri="http://schemas.openxmlformats.org/drawingml/2006/table">
            <a:tbl>
              <a:tblPr/>
              <a:tblGrid>
                <a:gridCol w="228598"/>
                <a:gridCol w="609602"/>
                <a:gridCol w="838200"/>
                <a:gridCol w="381000"/>
                <a:gridCol w="381000"/>
                <a:gridCol w="457200"/>
                <a:gridCol w="457200"/>
                <a:gridCol w="533400"/>
                <a:gridCol w="533400"/>
                <a:gridCol w="457200"/>
                <a:gridCol w="533400"/>
                <a:gridCol w="381000"/>
                <a:gridCol w="304800"/>
                <a:gridCol w="609600"/>
                <a:gridCol w="457200"/>
                <a:gridCol w="457200"/>
                <a:gridCol w="457200"/>
                <a:gridCol w="609598"/>
                <a:gridCol w="457200"/>
                <a:gridCol w="533394"/>
              </a:tblGrid>
              <a:tr h="35854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Township 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Name of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To be Electrified 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 of House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hold 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err="1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 err="1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 be constructed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(</a:t>
                      </a:r>
                      <a:r>
                        <a:rPr lang="en-GB" sz="12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200" b="1" i="0" u="none" strike="noStrike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withiin</a:t>
                      </a:r>
                      <a:r>
                        <a:rPr lang="en-GB" sz="12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2 Miles </a:t>
                      </a:r>
                      <a:r>
                        <a:rPr lang="en-GB" sz="1200" b="1" i="0" u="none" strike="noStrike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Effctive</a:t>
                      </a:r>
                      <a:r>
                        <a:rPr lang="en-GB" sz="12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GB" sz="1200" b="1" i="0" u="none" strike="noStrike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Arae</a:t>
                      </a:r>
                      <a:r>
                        <a:rPr lang="en-GB" sz="12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Estimated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(Mil</a:t>
                      </a:r>
                    </a:p>
                    <a:p>
                      <a:pPr algn="ctr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Kyates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Task by regional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5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Cost for 11 kV Line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11/0.4 kV Transformer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400 V Lines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(Miles) 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Estimat</a:t>
                      </a:r>
                      <a:endParaRPr lang="en-GB" sz="1200" b="1" i="0" u="none" strike="noStrike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ed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(Mil </a:t>
                      </a:r>
                      <a:r>
                        <a:rPr lang="en-GB" sz="1200" b="1" i="0" u="none" strike="noStrike" dirty="0" err="1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) 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377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mile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Material Purchase 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Transp</a:t>
                      </a:r>
                      <a:endParaRPr lang="en-GB" sz="1200" b="1" i="0" u="none" strike="noStrike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ort</a:t>
                      </a:r>
                      <a:r>
                        <a:rPr lang="en-GB" sz="12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Cost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Constr</a:t>
                      </a:r>
                      <a:endParaRPr lang="en-GB" sz="1200" b="1" i="0" u="none" strike="noStrike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rtl="0" fontAlgn="ctr"/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uction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Cost 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Total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KVA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Material Purchase 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Transport </a:t>
                      </a:r>
                      <a:r>
                        <a:rPr lang="en-GB" sz="12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Costl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Construction Cost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Total </a:t>
                      </a:r>
                    </a:p>
                  </a:txBody>
                  <a:tcPr marL="4690" marR="4690" marT="46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Shwegu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Pu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Khaing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334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47.82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7.66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59.476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13.244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14.544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74.02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68.0835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Moemauk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Lon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jar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212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9.56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1.53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11.8952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22.9982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45.389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578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Dotphon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200" b="0" i="0" u="none" strike="noStrike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yann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Naungpaing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23.908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3.830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29.738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40.841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22.6945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Chiphwe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Nann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Owe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23.908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3.830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29.738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40.841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9,0788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5443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Chiphwe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Narmawzoupt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109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23.908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3.830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29.738</a:t>
                      </a:r>
                    </a:p>
                    <a:p>
                      <a:pPr algn="ctr" rtl="0" fontAlgn="ctr"/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40.841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45.389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Chiphwe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Lae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law</a:t>
                      </a:r>
                      <a:endParaRPr lang="en-US" sz="1200" b="0" i="0" u="none" strike="noStrike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11.95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1.92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14.869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25,972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22.6945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Chiphwe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Aww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200" b="0" i="0" u="none" strike="noStrike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Chate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23.908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3.830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29.738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9.803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0.8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11.103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40.841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0.3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13.617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2133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GB" sz="1200" b="1" i="0" u="none" strike="noStrike" dirty="0">
                        <a:solidFill>
                          <a:srgbClr val="3333FF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GB" sz="12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176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176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928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6.9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164.96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10.2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26.43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205.192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460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72.06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3.5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5.6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81.162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286.3542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226.945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4690" marR="4690" marT="46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381000"/>
            <a:ext cx="97536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GB" sz="2200" b="1" dirty="0" smtClean="0">
                <a:latin typeface="Myanmar2" pitchFamily="34" charset="0"/>
                <a:cs typeface="Myanmar2" pitchFamily="34" charset="0"/>
              </a:rPr>
              <a:t>Electrification Plan for </a:t>
            </a:r>
            <a:r>
              <a:rPr lang="en-GB" sz="22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GB" sz="2200" b="1" dirty="0" smtClean="0">
                <a:latin typeface="Myanmar2" pitchFamily="34" charset="0"/>
                <a:cs typeface="Myanmar2" pitchFamily="34" charset="0"/>
              </a:rPr>
              <a:t> State</a:t>
            </a:r>
          </a:p>
          <a:p>
            <a:pPr algn="ctr"/>
            <a:r>
              <a:rPr lang="en-GB" sz="2200" b="1" dirty="0" smtClean="0">
                <a:latin typeface="Myanmar2" pitchFamily="34" charset="0"/>
                <a:cs typeface="Myanmar2" pitchFamily="34" charset="0"/>
              </a:rPr>
              <a:t>Within 2  Miles From Existing 11kV Distribution  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25" y="809436"/>
            <a:ext cx="5362575" cy="602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28600" y="3200400"/>
            <a:ext cx="2133600" cy="13419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ShweguTown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1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  -   66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Estimated Cost        -   74.02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(mil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)</a:t>
            </a:r>
            <a:endParaRPr lang="en-US" sz="1400" dirty="0"/>
          </a:p>
        </p:txBody>
      </p:sp>
      <p:sp>
        <p:nvSpPr>
          <p:cNvPr id="5" name="Oval 4"/>
          <p:cNvSpPr/>
          <p:nvPr/>
        </p:nvSpPr>
        <p:spPr>
          <a:xfrm>
            <a:off x="3048000" y="36576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38400" y="3505200"/>
            <a:ext cx="609600" cy="228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Pu</a:t>
            </a:r>
            <a:r>
              <a:rPr lang="en-US" sz="1200" b="1" dirty="0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200" b="1" dirty="0" err="1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Khai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43600" y="35052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62600" y="3276600"/>
            <a:ext cx="762000" cy="228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Lone Jar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96000" y="16002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57800" y="1371600"/>
            <a:ext cx="914400" cy="228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Naung</a:t>
            </a:r>
            <a:r>
              <a:rPr lang="en-US" sz="1200" b="1" dirty="0" smtClean="0">
                <a:solidFill>
                  <a:srgbClr val="FF0000"/>
                </a:solidFill>
                <a:latin typeface="Myanmar2" pitchFamily="34" charset="0"/>
                <a:cs typeface="Myanmar2" pitchFamily="34" charset="0"/>
              </a:rPr>
              <a:t> Pain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96200" y="3200400"/>
            <a:ext cx="1981200" cy="13419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   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MoemaukTown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-   1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 hold           -  44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Estimated Cost  -  22.9982 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(mil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)</a:t>
            </a:r>
            <a:endParaRPr lang="en-US" sz="1400" dirty="0"/>
          </a:p>
        </p:txBody>
      </p:sp>
      <p:sp>
        <p:nvSpPr>
          <p:cNvPr id="14" name="Rectangle 13"/>
          <p:cNvSpPr/>
          <p:nvPr/>
        </p:nvSpPr>
        <p:spPr>
          <a:xfrm>
            <a:off x="7772400" y="1219200"/>
            <a:ext cx="2133600" cy="13419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Dotphonyann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-   1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-   22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Estimated Cost    -   40.841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(mil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)</a:t>
            </a:r>
            <a:endParaRPr lang="en-US" sz="14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362200" y="3810000"/>
            <a:ext cx="6858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3" idx="1"/>
            <a:endCxn id="7" idx="6"/>
          </p:cNvCxnSpPr>
          <p:nvPr/>
        </p:nvCxnSpPr>
        <p:spPr>
          <a:xfrm rot="10800000">
            <a:off x="6172200" y="3619501"/>
            <a:ext cx="1524000" cy="25185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4" idx="1"/>
          </p:cNvCxnSpPr>
          <p:nvPr/>
        </p:nvCxnSpPr>
        <p:spPr>
          <a:xfrm rot="10800000">
            <a:off x="6324600" y="1752601"/>
            <a:ext cx="1447800" cy="13755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0" y="7620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Electrification Plan for Villages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Bamaw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District 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sus\Desktop\Myitkyinar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60473"/>
            <a:ext cx="5635976" cy="57689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400800" y="1752600"/>
            <a:ext cx="2438400" cy="15204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b="1" dirty="0" err="1" smtClean="0">
                <a:latin typeface="Myanmar2" pitchFamily="34" charset="0"/>
                <a:cs typeface="Myanmar2" pitchFamily="34" charset="0"/>
              </a:rPr>
              <a:t>ChiphweTown</a:t>
            </a: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ship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No.  of Villages         -   4  </a:t>
            </a:r>
            <a:r>
              <a:rPr lang="en-US" sz="16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6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Household                   -   42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 Estimated Cost        -   148.495</a:t>
            </a:r>
          </a:p>
          <a:p>
            <a:pPr>
              <a:spcBef>
                <a:spcPct val="20000"/>
              </a:spcBef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(mil </a:t>
            </a:r>
            <a:r>
              <a:rPr lang="en-US" sz="1600" b="1" dirty="0" err="1" smtClean="0">
                <a:latin typeface="Myanmar2" pitchFamily="34" charset="0"/>
                <a:cs typeface="Myanmar2" pitchFamily="34" charset="0"/>
              </a:rPr>
              <a:t>kyats</a:t>
            </a: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)</a:t>
            </a:r>
            <a:endParaRPr lang="en-US" sz="16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7620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Electrification Plan for Villages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Myitkyinar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 District 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6146" name="Picture 2" descr="C:\Users\Asus\Desktop\Chiphw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429000"/>
            <a:ext cx="2986368" cy="24765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7239000" y="3276600"/>
            <a:ext cx="12954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Chiphwe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8200" y="3810000"/>
            <a:ext cx="9906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Lae</a:t>
            </a:r>
            <a:r>
              <a:rPr lang="en-US" sz="1400" b="1" dirty="0" smtClean="0">
                <a:solidFill>
                  <a:schemeClr val="tx1"/>
                </a:solidFill>
              </a:rPr>
              <a:t> law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458200" y="4114800"/>
            <a:ext cx="1066800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Aww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Chate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00800" y="4114800"/>
            <a:ext cx="914400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Naa</a:t>
            </a:r>
            <a:r>
              <a:rPr lang="en-US" sz="1400" b="1" dirty="0" smtClean="0">
                <a:solidFill>
                  <a:schemeClr val="tx1"/>
                </a:solidFill>
              </a:rPr>
              <a:t> Owe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867400" y="4419600"/>
            <a:ext cx="1371600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Narmaw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Zoupt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324600" y="5181600"/>
            <a:ext cx="3276600" cy="76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Chiphwenge</a:t>
            </a:r>
            <a:r>
              <a:rPr lang="en-US" sz="1400" b="1" dirty="0" smtClean="0">
                <a:solidFill>
                  <a:schemeClr val="tx1"/>
                </a:solidFill>
              </a:rPr>
              <a:t> Hydro Power Plant 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( 99 MW x 4)  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8001000" y="4876800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7924800" y="3733800"/>
            <a:ext cx="228600" cy="2286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8" name="Oval 17"/>
          <p:cNvSpPr/>
          <p:nvPr/>
        </p:nvSpPr>
        <p:spPr>
          <a:xfrm>
            <a:off x="7543800" y="43434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Oval 18"/>
          <p:cNvSpPr/>
          <p:nvPr/>
        </p:nvSpPr>
        <p:spPr>
          <a:xfrm>
            <a:off x="7391400" y="44958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Oval 19"/>
          <p:cNvSpPr/>
          <p:nvPr/>
        </p:nvSpPr>
        <p:spPr>
          <a:xfrm>
            <a:off x="8305800" y="41910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1" name="Oval 20"/>
          <p:cNvSpPr/>
          <p:nvPr/>
        </p:nvSpPr>
        <p:spPr>
          <a:xfrm>
            <a:off x="8458200" y="44196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5029200" y="3505200"/>
            <a:ext cx="29718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0998" y="761998"/>
          <a:ext cx="9128759" cy="4962617"/>
        </p:xfrm>
        <a:graphic>
          <a:graphicData uri="http://schemas.openxmlformats.org/drawingml/2006/table">
            <a:tbl>
              <a:tblPr/>
              <a:tblGrid>
                <a:gridCol w="457200"/>
                <a:gridCol w="2194560"/>
                <a:gridCol w="914400"/>
                <a:gridCol w="819621"/>
                <a:gridCol w="745659"/>
                <a:gridCol w="1079014"/>
                <a:gridCol w="771976"/>
                <a:gridCol w="771976"/>
                <a:gridCol w="690100"/>
                <a:gridCol w="684253"/>
              </a:tblGrid>
              <a:tr h="680623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>
                          <a:solidFill>
                            <a:schemeClr val="tx1"/>
                          </a:solidFill>
                          <a:latin typeface="Myanmar2"/>
                        </a:rPr>
                        <a:t>The Statement of Fiscal Yearly </a:t>
                      </a:r>
                      <a:r>
                        <a:rPr lang="en-US" sz="2200" b="1" i="0" u="none" strike="noStrike" dirty="0" err="1" smtClean="0">
                          <a:solidFill>
                            <a:schemeClr val="tx1"/>
                          </a:solidFill>
                          <a:latin typeface="Myanmar2"/>
                        </a:rPr>
                        <a:t>Budjet</a:t>
                      </a:r>
                      <a:r>
                        <a:rPr lang="en-US" sz="2200" b="1" i="0" u="none" strike="noStrike" dirty="0" smtClean="0">
                          <a:solidFill>
                            <a:schemeClr val="tx1"/>
                          </a:solidFill>
                          <a:latin typeface="Myanmar2"/>
                        </a:rPr>
                        <a:t> </a:t>
                      </a:r>
                      <a:r>
                        <a:rPr lang="en-US" sz="2200" b="1" i="0" u="none" strike="noStrike" dirty="0">
                          <a:solidFill>
                            <a:schemeClr val="tx1"/>
                          </a:solidFill>
                          <a:latin typeface="Myanmar2"/>
                        </a:rPr>
                        <a:t>and Electrified Connection for </a:t>
                      </a:r>
                      <a:r>
                        <a:rPr lang="en-US" sz="2200" b="1" i="0" u="none" strike="noStrike" dirty="0" err="1">
                          <a:solidFill>
                            <a:schemeClr val="tx1"/>
                          </a:solidFill>
                          <a:latin typeface="Myanmar2"/>
                        </a:rPr>
                        <a:t>Kachin</a:t>
                      </a:r>
                      <a:r>
                        <a:rPr lang="en-US" sz="2200" b="1" i="0" u="none" strike="noStrike" dirty="0">
                          <a:solidFill>
                            <a:schemeClr val="tx1"/>
                          </a:solidFill>
                          <a:latin typeface="Myanmar2"/>
                        </a:rPr>
                        <a:t> State</a:t>
                      </a:r>
                    </a:p>
                  </a:txBody>
                  <a:tcPr marL="6937" marR="6937" marT="69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Sr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, No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Fiscal Year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State Capital Budget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latin typeface="Myanmar2"/>
                      </a:endParaRPr>
                    </a:p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for ESE (mil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Kyats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State Capital Budget for DRD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 (mil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Kyats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Electrified Connection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On Grid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Off Grid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Total Cost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for 11kV Line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&amp; 11/0.4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Tr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Total Cost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for 400V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Line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Total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Off Grid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Village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Consumer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Village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Consumer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(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Myanmar2"/>
                        </a:rPr>
                        <a:t>Nos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18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2014-2015 Estimate (BE+RE)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5790.65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6967.35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12758.00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1172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171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16587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77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5860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8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2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2015-2016 Estimate (BE+RE)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8652.20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10160.00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18812.20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1641.2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140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13320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206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11330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6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3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2016-2017 Budget Estimate (BE)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6334.04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5506.18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11840.22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-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60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5580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21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1785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8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Grand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Total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20776.90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22633.53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43410.43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2813.2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371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35487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304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18975</a:t>
                      </a:r>
                    </a:p>
                  </a:txBody>
                  <a:tcPr marL="6937" marR="6937" marT="69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447800"/>
          <a:ext cx="947928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3733800"/>
                <a:gridCol w="914400"/>
                <a:gridCol w="1097280"/>
                <a:gridCol w="3124200"/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Description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Unit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Quantities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Transported Site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11/0.4 kV ,100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Transformer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 meter Concrete Pole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( Transformer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+ Line)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159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Disconnecting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Switch;Lightening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Arresstor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and Drop Out Fuse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ASCR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 95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sqmm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Ton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7.82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Disc Insulator with Tension Fitting 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102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Pin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Insulator with Spindle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459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Other Line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Materials( Channel,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Angle,Clamp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; etc)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Bamow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304800"/>
            <a:ext cx="9906000" cy="80021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Main Materials List Transported to     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Bahmo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District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Office,kachin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State</a:t>
            </a:r>
          </a:p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( 3 Villages within 2 mile from exciting 11 kV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04800" y="1524000"/>
          <a:ext cx="9281160" cy="4725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3733800"/>
                <a:gridCol w="640080"/>
                <a:gridCol w="1097280"/>
                <a:gridCol w="3200400"/>
              </a:tblGrid>
              <a:tr h="61103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Description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Unit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Quantities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Transported Site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110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11/0.4 kV ,100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Transformer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10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2.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 meter Concrete Pole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( Transformer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+ Line)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166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10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Disconnecting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Switch;Lightening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Arresstor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andDrop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Out Fuse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6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ASCR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 95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sqmm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Ton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8.05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Disc Insulator with Tension Fitting 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105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Pin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Insulator  with Spindle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473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10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Other Line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Materials( Channel,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Angle,Clamp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; etc)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Set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, PMO Office</a:t>
                      </a:r>
                      <a:endParaRPr lang="en-US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381000"/>
            <a:ext cx="9906000" cy="80021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Main Materials List Transported to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Myitkyinar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District Office,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State</a:t>
            </a:r>
          </a:p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( 4 Villages within 2 mile from exciting 11 kV Line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14400" y="914400"/>
            <a:ext cx="8229600" cy="4343400"/>
          </a:xfrm>
          <a:prstGeom prst="ellipse">
            <a:avLst/>
          </a:prstGeom>
          <a:solidFill>
            <a:srgbClr val="11C1FF"/>
          </a:solidFill>
          <a:ln w="101600" cmpd="thinThick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2474774"/>
            <a:ext cx="73787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THANK 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YOU</a:t>
            </a:r>
            <a:endParaRPr lang="my-MM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B343D-7616-44E2-97B0-31793D35683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5240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Priority  Electrification Project List for 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State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685800" y="685800"/>
            <a:ext cx="86106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Char char="-"/>
            </a:pP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National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Electrificatiion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Plan all real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excitied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in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State. There are (132) Villages which are within 2 Miles From the Exciting Line and are needed to implement for Electrification from National Electrification Plan Project;  In 2014 -2015 Fiscal year  (13)  villages from Fund of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State Government  and  In 2015- 2016 fiscal year (112) villages  are also from  Fund of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State Government . Electrification   are now Implementing Only ( 7) villages  are Left. So;  As these ( 7) villages are intend to  implement  With the fund of 2016 – 2017 Fiscal year by Capital Fund of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 State Government . Now a day  ; some of   Substation  are fully  load. So   66kV &amp; 33 kV Substation are needed to be promoted to higher Capacity and to be Implement  new substation at the Load center  of each District .</a:t>
            </a:r>
          </a:p>
          <a:p>
            <a:pPr algn="just" eaLnBrk="1" hangingPunct="1">
              <a:lnSpc>
                <a:spcPct val="150000"/>
              </a:lnSpc>
              <a:buFontTx/>
              <a:buChar char="-"/>
            </a:pPr>
            <a:endParaRPr lang="en-US" sz="20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St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46304"/>
            <a:ext cx="4648200" cy="667481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7620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Present Location Map of 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State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3400" y="533404"/>
          <a:ext cx="8915399" cy="589908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16914"/>
                <a:gridCol w="1034823"/>
                <a:gridCol w="1273629"/>
                <a:gridCol w="1207293"/>
                <a:gridCol w="1207293"/>
                <a:gridCol w="1207293"/>
                <a:gridCol w="1194028"/>
                <a:gridCol w="1174126"/>
              </a:tblGrid>
              <a:tr h="407419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200" b="1" u="none" strike="noStrike" dirty="0">
                          <a:latin typeface="Myanmar2" pitchFamily="34" charset="0"/>
                          <a:cs typeface="Myanmar2" pitchFamily="34" charset="0"/>
                        </a:rPr>
                        <a:t>List of </a:t>
                      </a:r>
                      <a:r>
                        <a:rPr lang="en-US" sz="2200" b="1" u="none" strike="noStrike" dirty="0" err="1" smtClean="0">
                          <a:latin typeface="Myanmar2" pitchFamily="34" charset="0"/>
                          <a:cs typeface="Myanmar2" pitchFamily="34" charset="0"/>
                        </a:rPr>
                        <a:t>Electrificied</a:t>
                      </a:r>
                      <a:r>
                        <a:rPr lang="en-US" sz="2200" b="1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2200" b="1" u="none" strike="noStrike" dirty="0">
                          <a:latin typeface="Myanmar2" pitchFamily="34" charset="0"/>
                          <a:cs typeface="Myanmar2" pitchFamily="34" charset="0"/>
                        </a:rPr>
                        <a:t>Villages from the National Grid  in </a:t>
                      </a:r>
                      <a:r>
                        <a:rPr lang="en-US" sz="2200" b="1" u="none" strike="noStrike" dirty="0" err="1">
                          <a:latin typeface="Myanmar2" pitchFamily="34" charset="0"/>
                          <a:cs typeface="Myanmar2" pitchFamily="34" charset="0"/>
                        </a:rPr>
                        <a:t>Kachin</a:t>
                      </a:r>
                      <a:r>
                        <a:rPr lang="en-US" sz="2200" b="1" u="none" strike="noStrike" dirty="0">
                          <a:latin typeface="Myanmar2" pitchFamily="34" charset="0"/>
                          <a:cs typeface="Myanmar2" pitchFamily="34" charset="0"/>
                        </a:rPr>
                        <a:t> State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18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latin typeface="Myanmar2" pitchFamily="34" charset="0"/>
                          <a:cs typeface="Myanmar2" pitchFamily="34" charset="0"/>
                        </a:rPr>
                        <a:t>Sr</a:t>
                      </a:r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 No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No; Villages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No; House Hold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No ; Population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latin typeface="Myanmar2" pitchFamily="34" charset="0"/>
                          <a:cs typeface="Myanmar2" pitchFamily="34" charset="0"/>
                        </a:rPr>
                        <a:t>Electrificied</a:t>
                      </a:r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 Villages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latin typeface="Myanmar2" pitchFamily="34" charset="0"/>
                          <a:cs typeface="Myanmar2" pitchFamily="34" charset="0"/>
                        </a:rPr>
                        <a:t>Remark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8778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53296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Winemaw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99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11676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70053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Myitkyinar</a:t>
                      </a:r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143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20454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123349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71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Moehnyin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Moehnyin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117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21138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119053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90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3"/>
                      </a:endParaRPr>
                    </a:p>
                  </a:txBody>
                  <a:tcPr marL="6369" marR="6369" marT="636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 smtClean="0">
                          <a:latin typeface="Myanmar2" pitchFamily="34" charset="0"/>
                          <a:cs typeface="Myanmar2" pitchFamily="34" charset="0"/>
                        </a:rPr>
                        <a:t>Hopin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4599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26226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369" marR="6369" marT="636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Moegaung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73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19354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114139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71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3"/>
                      </a:endParaRPr>
                    </a:p>
                  </a:txBody>
                  <a:tcPr marL="6369" marR="6369" marT="636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 smtClean="0">
                          <a:latin typeface="Myanmar2" pitchFamily="34" charset="0"/>
                          <a:cs typeface="Myanmar2" pitchFamily="34" charset="0"/>
                        </a:rPr>
                        <a:t>Kaming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2508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14498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Moehnyin</a:t>
                      </a:r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  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224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47599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273916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186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Bamaw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Bamaw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77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12119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67721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 smtClean="0">
                          <a:latin typeface="Myanmar2" pitchFamily="34" charset="0"/>
                          <a:cs typeface="Myanmar2" pitchFamily="34" charset="0"/>
                        </a:rPr>
                        <a:t>Shwegu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99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7280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55884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Moemauk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7021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37638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Mansi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234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12190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68969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latin typeface="Myanmar2" pitchFamily="34" charset="0"/>
                          <a:cs typeface="Myanmar2" pitchFamily="34" charset="0"/>
                        </a:rPr>
                        <a:t>Bamaw</a:t>
                      </a:r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 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516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38610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230212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133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717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 smtClean="0">
                          <a:latin typeface="Myanmar2" pitchFamily="34" charset="0"/>
                          <a:cs typeface="Myanmar2" pitchFamily="34" charset="0"/>
                        </a:rPr>
                        <a:t>Kachin</a:t>
                      </a:r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 State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Myanmar3"/>
                      </a:endParaRPr>
                    </a:p>
                  </a:txBody>
                  <a:tcPr marL="6369" marR="6369" marT="6369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883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106663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627477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latin typeface="Myanmar2" pitchFamily="34" charset="0"/>
                          <a:cs typeface="Myanmar2" pitchFamily="34" charset="0"/>
                        </a:rPr>
                        <a:t>390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369" marR="6369" marT="636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90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Myitkyinar E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3599"/>
            <a:ext cx="6248400" cy="6844401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4953000" y="4038600"/>
            <a:ext cx="76200" cy="76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53000" y="4191000"/>
            <a:ext cx="76200" cy="76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76800" y="4419600"/>
            <a:ext cx="76200" cy="76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209800"/>
            <a:ext cx="2362200" cy="13419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Myitykyinar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44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8778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53296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- 28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0" y="4343400"/>
            <a:ext cx="2362200" cy="13419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Winemaw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99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11676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 -   70053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 - 43</a:t>
            </a:r>
            <a:endParaRPr lang="en-US" sz="1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4944676"/>
            <a:ext cx="2209800" cy="191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0" y="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Present Location Map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Myitkyinar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 District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6088" y="-76200"/>
            <a:ext cx="5319712" cy="691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953000"/>
            <a:ext cx="2057400" cy="178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81000" y="715494"/>
            <a:ext cx="2362200" cy="13419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Moehnyin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117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21138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 -   119053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- 90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304800" y="3687294"/>
            <a:ext cx="2362200" cy="13419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Moegaung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73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-   19354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114139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- 71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304800" y="5257800"/>
            <a:ext cx="2362200" cy="13419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Kamaing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7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2508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 -   14498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 2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Present Location Map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Moehnyin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District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209800"/>
            <a:ext cx="2362200" cy="134190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Hopin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27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-   4599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26226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- 23</a:t>
            </a:r>
            <a:endParaRPr lang="en-US" sz="1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Present Location Map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Bahmaw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District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25" y="504636"/>
            <a:ext cx="5591175" cy="627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6400800" y="3352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324600" y="3581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29400" y="3276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81800" y="3352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77000" y="3657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48400" y="3810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248400" y="3962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400800" y="4191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67200" y="4114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114800" y="4267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191000" y="3810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962400" y="3810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038600" y="3581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343400" y="3733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495800" y="3886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419600" y="4191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962400" y="4343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705600" y="2362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781800" y="2209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705600" y="1981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781800" y="1828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934200" y="1828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7239000" y="1752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934200" y="1524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781800" y="1676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7010400" y="1371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239000" y="1295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7162800" y="1447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7010400" y="2362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7086600" y="2133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7010400" y="2590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781800" y="2971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6629400" y="3048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6172200" y="3429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6400800" y="3810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733800" y="3200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581400" y="2971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581400" y="2743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3505200" y="25908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886200" y="32766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953000"/>
            <a:ext cx="2895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Oval 49"/>
          <p:cNvSpPr/>
          <p:nvPr/>
        </p:nvSpPr>
        <p:spPr>
          <a:xfrm>
            <a:off x="7086600" y="11430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657600" y="37338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934200" y="22098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457200" y="685800"/>
            <a:ext cx="2362200" cy="13419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Bamaw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77 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12119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67721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- 31</a:t>
            </a:r>
            <a:endParaRPr lang="en-US" sz="1400" dirty="0"/>
          </a:p>
        </p:txBody>
      </p:sp>
      <p:sp>
        <p:nvSpPr>
          <p:cNvPr id="54" name="Rectangle 53"/>
          <p:cNvSpPr/>
          <p:nvPr/>
        </p:nvSpPr>
        <p:spPr>
          <a:xfrm>
            <a:off x="457200" y="2209800"/>
            <a:ext cx="2362200" cy="13419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ShweguTown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99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-   7280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55884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- 30</a:t>
            </a:r>
            <a:endParaRPr lang="en-US" sz="1400" dirty="0"/>
          </a:p>
        </p:txBody>
      </p:sp>
      <p:sp>
        <p:nvSpPr>
          <p:cNvPr id="55" name="Rectangle 54"/>
          <p:cNvSpPr/>
          <p:nvPr/>
        </p:nvSpPr>
        <p:spPr>
          <a:xfrm>
            <a:off x="457200" y="3733800"/>
            <a:ext cx="2362200" cy="13419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Moemauk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106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 -   7021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37638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- 59</a:t>
            </a:r>
            <a:endParaRPr lang="en-US" sz="1400" dirty="0"/>
          </a:p>
        </p:txBody>
      </p:sp>
      <p:sp>
        <p:nvSpPr>
          <p:cNvPr id="56" name="Rectangle 55"/>
          <p:cNvSpPr/>
          <p:nvPr/>
        </p:nvSpPr>
        <p:spPr>
          <a:xfrm>
            <a:off x="457200" y="5257800"/>
            <a:ext cx="2362200" cy="13419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Mansi</a:t>
            </a: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 Town 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No.  of Villages         -   234 </a:t>
            </a:r>
            <a:r>
              <a:rPr lang="en-US" sz="1400" b="1" dirty="0" err="1" smtClean="0"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Household                -   12190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 Population               -   68969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latin typeface="Myanmar2" pitchFamily="34" charset="0"/>
                <a:cs typeface="Myanmar2" pitchFamily="34" charset="0"/>
              </a:rPr>
              <a:t>Electrified Villages  - 13</a:t>
            </a:r>
            <a:endParaRPr lang="en-US" sz="1400" dirty="0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0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28601" y="914405"/>
          <a:ext cx="9372597" cy="54444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4580"/>
                <a:gridCol w="1484219"/>
                <a:gridCol w="762000"/>
                <a:gridCol w="457200"/>
                <a:gridCol w="457200"/>
                <a:gridCol w="609600"/>
                <a:gridCol w="838200"/>
                <a:gridCol w="838200"/>
                <a:gridCol w="609600"/>
                <a:gridCol w="762000"/>
                <a:gridCol w="685800"/>
                <a:gridCol w="1523998"/>
              </a:tblGrid>
              <a:tr h="522965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Ser</a:t>
                      </a:r>
                    </a:p>
                    <a:p>
                      <a:pPr algn="ctr"/>
                      <a:r>
                        <a:rPr lang="en-US" sz="1400" b="1" dirty="0" err="1" smtClean="0">
                          <a:latin typeface="Myanmar2" pitchFamily="34" charset="0"/>
                          <a:cs typeface="Myanmar2" pitchFamily="34" charset="0"/>
                        </a:rPr>
                        <a:t>ial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Township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The effective area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latin typeface="Myanmar2" pitchFamily="34" charset="0"/>
                          <a:cs typeface="Myanmar2" pitchFamily="34" charset="0"/>
                        </a:rPr>
                        <a:t>( within 10 Miles </a:t>
                      </a:r>
                      <a:r>
                        <a:rPr lang="en-GB" sz="1400" b="1" i="0" u="none" strike="noStrike" dirty="0" err="1" smtClean="0">
                          <a:solidFill>
                            <a:srgbClr val="000000"/>
                          </a:solidFill>
                          <a:latin typeface="Myanmar2" pitchFamily="34" charset="0"/>
                          <a:cs typeface="Myanmar2" pitchFamily="34" charset="0"/>
                        </a:rPr>
                        <a:t>effctive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latin typeface="Myanmar2" pitchFamily="34" charset="0"/>
                          <a:cs typeface="Myanmar2" pitchFamily="34" charset="0"/>
                        </a:rPr>
                        <a:t> Area)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Estimated cost (million </a:t>
                      </a:r>
                      <a:r>
                        <a:rPr lang="en-US" sz="1400" b="1" dirty="0" err="1" smtClean="0">
                          <a:latin typeface="Myanmar2" pitchFamily="34" charset="0"/>
                          <a:cs typeface="Myanmar2" pitchFamily="34" charset="0"/>
                        </a:rPr>
                        <a:t>kyats</a:t>
                      </a:r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400" b="1" dirty="0" smtClean="0">
                          <a:latin typeface="Myanmar2" pitchFamily="34" charset="0"/>
                          <a:cs typeface="Myanmar2" pitchFamily="34" charset="0"/>
                        </a:rPr>
                        <a:t>Remark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1634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120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Substation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66kV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line</a:t>
                      </a:r>
                      <a:b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(mile)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33kV</a:t>
                      </a:r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 line</a:t>
                      </a:r>
                    </a:p>
                    <a:p>
                      <a:pPr algn="ctr"/>
                      <a:r>
                        <a:rPr lang="en-US" sz="1400" b="1" baseline="0" dirty="0" smtClean="0">
                          <a:latin typeface="Myanmar2" pitchFamily="34" charset="0"/>
                          <a:cs typeface="Myanmar2" pitchFamily="34" charset="0"/>
                        </a:rPr>
                        <a:t>(mile)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villages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Household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population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Material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Installation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14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Mohnyin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10 MVA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2120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11442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351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362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smtClean="0">
                          <a:latin typeface="Myanmar2" pitchFamily="34" charset="0"/>
                          <a:cs typeface="Myanmar2" pitchFamily="34" charset="0"/>
                        </a:rPr>
                        <a:t>Replacement</a:t>
                      </a:r>
                    </a:p>
                    <a:p>
                      <a:pPr algn="ctr"/>
                      <a:r>
                        <a:rPr lang="en-GB" sz="1400" b="0" dirty="0" smtClean="0">
                          <a:latin typeface="Myanmar2" pitchFamily="34" charset="0"/>
                          <a:cs typeface="Myanmar2" pitchFamily="34" charset="0"/>
                        </a:rPr>
                        <a:t>( 5 to 10 MVA)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Moegaung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10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27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2749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13425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1315.75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41.5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1357.25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Upgrate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/>
                      <a:r>
                        <a:rPr lang="en-GB" sz="1400" b="0" dirty="0" smtClean="0">
                          <a:latin typeface="Myanmar2" pitchFamily="34" charset="0"/>
                          <a:cs typeface="Myanmar2" pitchFamily="34" charset="0"/>
                        </a:rPr>
                        <a:t>( 5 + 10 ) MVA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Shwegu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5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1012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Myanmar2"/>
                        </a:rPr>
                        <a:t>4350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Myanmar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smtClean="0">
                          <a:latin typeface="Myanmar2" pitchFamily="34" charset="0"/>
                          <a:cs typeface="Myanmar2" pitchFamily="34" charset="0"/>
                        </a:rPr>
                        <a:t>Replacement</a:t>
                      </a:r>
                    </a:p>
                    <a:p>
                      <a:pPr algn="ctr"/>
                      <a:r>
                        <a:rPr lang="en-GB" sz="1400" b="0" dirty="0" smtClean="0">
                          <a:latin typeface="Myanmar2" pitchFamily="34" charset="0"/>
                          <a:cs typeface="Myanmar2" pitchFamily="34" charset="0"/>
                        </a:rPr>
                        <a:t>( 3 to 5 MVA)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Bahmaw</a:t>
                      </a:r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(Sin Khan)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5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1759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7823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1560.54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174.08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1734.62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Extention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Mohnyin</a:t>
                      </a:r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Mawhan</a:t>
                      </a:r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5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0.6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2292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13084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1234.05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174.08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1408.13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Extention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Waimaw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66/11kV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10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3260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17358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1596.49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171.44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1767.93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Extention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522965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Mohnyin</a:t>
                      </a:r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(</a:t>
                      </a:r>
                      <a:r>
                        <a:rPr lang="en-US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Nyaungbin</a:t>
                      </a:r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)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33/11kV</a:t>
                      </a:r>
                    </a:p>
                    <a:p>
                      <a:pPr algn="l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3 MVA</a:t>
                      </a:r>
                      <a:endParaRPr lang="en-GB" sz="1400" b="0" dirty="0" smtClean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2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1466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9306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610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134.46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744.46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 err="1" smtClean="0">
                          <a:latin typeface="Myanmar2" pitchFamily="34" charset="0"/>
                          <a:cs typeface="Myanmar2" pitchFamily="34" charset="0"/>
                        </a:rPr>
                        <a:t>Extention</a:t>
                      </a:r>
                      <a:endParaRPr lang="en-GB" sz="1400" b="0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/>
                </a:tc>
              </a:tr>
              <a:tr h="418644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en-GB" sz="16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Myanmar2" pitchFamily="34" charset="0"/>
                          <a:cs typeface="Myanmar2" pitchFamily="34" charset="0"/>
                        </a:rPr>
                        <a:t>1.2</a:t>
                      </a:r>
                      <a:endParaRPr lang="en-GB" sz="16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GB" sz="16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94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14658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76788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6787.83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Myanmar2"/>
                        </a:rPr>
                        <a:t>717.56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Myanmar2"/>
                        </a:rPr>
                        <a:t>7505.39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6000" marR="36000" marT="54000" marB="5400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7203"/>
            <a:ext cx="9906000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The additional electrification statement due to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Extention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 and upgrading </a:t>
            </a:r>
          </a:p>
          <a:p>
            <a:pPr algn="ctr"/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66/33/11kV substation and HV ;MV line for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Kachin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State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29375"/>
            <a:ext cx="9525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Myanmar3" pitchFamily="18" charset="0"/>
              </a:rPr>
              <a:t>Remark –  66/11 kV ; 5 MVA </a:t>
            </a:r>
            <a:r>
              <a:rPr lang="en-US" sz="1400" b="1" dirty="0" err="1" smtClean="0">
                <a:latin typeface="Myanmar3" pitchFamily="18" charset="0"/>
              </a:rPr>
              <a:t>X’mer</a:t>
            </a:r>
            <a:r>
              <a:rPr lang="en-US" sz="1400" b="1" dirty="0" smtClean="0">
                <a:latin typeface="Myanmar3" pitchFamily="18" charset="0"/>
              </a:rPr>
              <a:t> of </a:t>
            </a:r>
            <a:r>
              <a:rPr lang="en-US" sz="1400" b="1" dirty="0" err="1" smtClean="0">
                <a:latin typeface="Myanmar3" pitchFamily="18" charset="0"/>
              </a:rPr>
              <a:t>Moehnyin</a:t>
            </a:r>
            <a:r>
              <a:rPr lang="en-US" sz="1400" b="1" dirty="0" smtClean="0">
                <a:latin typeface="Myanmar3" pitchFamily="18" charset="0"/>
              </a:rPr>
              <a:t> Substation  is intend  to reuse for  </a:t>
            </a:r>
            <a:r>
              <a:rPr lang="en-US" sz="1400" b="1" dirty="0" err="1" smtClean="0">
                <a:latin typeface="Myanmar3" pitchFamily="18" charset="0"/>
              </a:rPr>
              <a:t>Mawhan</a:t>
            </a:r>
            <a:r>
              <a:rPr lang="en-US" sz="1400" b="1" dirty="0" smtClean="0">
                <a:latin typeface="Myanmar3" pitchFamily="18" charset="0"/>
              </a:rPr>
              <a:t> Substation</a:t>
            </a:r>
            <a:endParaRPr lang="en-US" sz="1400" b="1" dirty="0">
              <a:latin typeface="Myanmar3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2514600" y="4038600"/>
            <a:ext cx="1524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Asus\Desktop\St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5117" y="0"/>
            <a:ext cx="4775766" cy="6858000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2514600" y="5562600"/>
            <a:ext cx="1524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C:\Users\Asus\Desktop\Stat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466725"/>
            <a:ext cx="1813128" cy="6391275"/>
          </a:xfrm>
          <a:prstGeom prst="rect">
            <a:avLst/>
          </a:prstGeom>
          <a:noFill/>
        </p:spPr>
      </p:pic>
      <p:pic>
        <p:nvPicPr>
          <p:cNvPr id="1031" name="Picture 7" descr="C:\Users\Asus\Desktop\State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0"/>
            <a:ext cx="1868924" cy="6858000"/>
          </a:xfrm>
          <a:prstGeom prst="rect">
            <a:avLst/>
          </a:prstGeom>
          <a:noFill/>
        </p:spPr>
      </p:pic>
      <p:cxnSp>
        <p:nvCxnSpPr>
          <p:cNvPr id="50" name="Straight Connector 49"/>
          <p:cNvCxnSpPr/>
          <p:nvPr/>
        </p:nvCxnSpPr>
        <p:spPr>
          <a:xfrm rot="5400000">
            <a:off x="9791700" y="2400300"/>
            <a:ext cx="1295400" cy="1588"/>
          </a:xfrm>
          <a:prstGeom prst="line">
            <a:avLst/>
          </a:prstGeom>
          <a:ln w="19050">
            <a:noFil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58"/>
          <p:cNvSpPr/>
          <p:nvPr/>
        </p:nvSpPr>
        <p:spPr>
          <a:xfrm>
            <a:off x="4648200" y="2011680"/>
            <a:ext cx="2682240" cy="2712720"/>
          </a:xfrm>
          <a:custGeom>
            <a:avLst/>
            <a:gdLst>
              <a:gd name="connsiteX0" fmla="*/ 731520 w 731520"/>
              <a:gd name="connsiteY0" fmla="*/ 0 h 1851660"/>
              <a:gd name="connsiteX1" fmla="*/ 0 w 731520"/>
              <a:gd name="connsiteY1" fmla="*/ 1851660 h 185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1520" h="1851660">
                <a:moveTo>
                  <a:pt x="731520" y="0"/>
                </a:moveTo>
                <a:cubicBezTo>
                  <a:pt x="584835" y="698500"/>
                  <a:pt x="438150" y="1397000"/>
                  <a:pt x="0" y="185166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c 60"/>
          <p:cNvSpPr/>
          <p:nvPr/>
        </p:nvSpPr>
        <p:spPr>
          <a:xfrm>
            <a:off x="7315200" y="3276600"/>
            <a:ext cx="45719" cy="762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091940" y="3246120"/>
            <a:ext cx="3253740" cy="1996440"/>
          </a:xfrm>
          <a:custGeom>
            <a:avLst/>
            <a:gdLst>
              <a:gd name="connsiteX0" fmla="*/ 3253740 w 3253740"/>
              <a:gd name="connsiteY0" fmla="*/ 0 h 1996440"/>
              <a:gd name="connsiteX1" fmla="*/ 739140 w 3253740"/>
              <a:gd name="connsiteY1" fmla="*/ 1569720 h 1996440"/>
              <a:gd name="connsiteX2" fmla="*/ 0 w 3253740"/>
              <a:gd name="connsiteY2" fmla="*/ 1996440 h 199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53740" h="1996440">
                <a:moveTo>
                  <a:pt x="3253740" y="0"/>
                </a:moveTo>
                <a:lnTo>
                  <a:pt x="739140" y="1569720"/>
                </a:lnTo>
                <a:cubicBezTo>
                  <a:pt x="196850" y="1902460"/>
                  <a:pt x="132080" y="1932940"/>
                  <a:pt x="0" y="199644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939540" y="4251960"/>
            <a:ext cx="3398520" cy="1188720"/>
          </a:xfrm>
          <a:custGeom>
            <a:avLst/>
            <a:gdLst>
              <a:gd name="connsiteX0" fmla="*/ 3398520 w 3398520"/>
              <a:gd name="connsiteY0" fmla="*/ 0 h 1188720"/>
              <a:gd name="connsiteX1" fmla="*/ 1173480 w 3398520"/>
              <a:gd name="connsiteY1" fmla="*/ 853440 h 1188720"/>
              <a:gd name="connsiteX2" fmla="*/ 0 w 3398520"/>
              <a:gd name="connsiteY2" fmla="*/ 1188720 h 118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98520" h="1188720">
                <a:moveTo>
                  <a:pt x="3398520" y="0"/>
                </a:moveTo>
                <a:cubicBezTo>
                  <a:pt x="2569210" y="327660"/>
                  <a:pt x="1739900" y="655320"/>
                  <a:pt x="1173480" y="853440"/>
                </a:cubicBezTo>
                <a:cubicBezTo>
                  <a:pt x="607060" y="1051560"/>
                  <a:pt x="191770" y="1132840"/>
                  <a:pt x="0" y="118872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562600" y="5334000"/>
            <a:ext cx="1524000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743450" y="6062663"/>
            <a:ext cx="2614613" cy="457993"/>
          </a:xfrm>
          <a:custGeom>
            <a:avLst/>
            <a:gdLst>
              <a:gd name="connsiteX0" fmla="*/ 2614613 w 2614613"/>
              <a:gd name="connsiteY0" fmla="*/ 147637 h 457993"/>
              <a:gd name="connsiteX1" fmla="*/ 876300 w 2614613"/>
              <a:gd name="connsiteY1" fmla="*/ 433387 h 457993"/>
              <a:gd name="connsiteX2" fmla="*/ 0 w 2614613"/>
              <a:gd name="connsiteY2" fmla="*/ 0 h 4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4613" h="457993">
                <a:moveTo>
                  <a:pt x="2614613" y="147637"/>
                </a:moveTo>
                <a:cubicBezTo>
                  <a:pt x="1963341" y="302815"/>
                  <a:pt x="1312069" y="457993"/>
                  <a:pt x="876300" y="433387"/>
                </a:cubicBezTo>
                <a:cubicBezTo>
                  <a:pt x="440531" y="408781"/>
                  <a:pt x="220265" y="204390"/>
                  <a:pt x="0" y="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Isosceles Triangle 68"/>
          <p:cNvSpPr/>
          <p:nvPr/>
        </p:nvSpPr>
        <p:spPr>
          <a:xfrm>
            <a:off x="4343400" y="5715000"/>
            <a:ext cx="152400" cy="152400"/>
          </a:xfrm>
          <a:prstGeom prst="triangle">
            <a:avLst/>
          </a:prstGeom>
          <a:solidFill>
            <a:srgbClr val="00B05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2286000" y="2720340"/>
            <a:ext cx="1219200" cy="632460"/>
          </a:xfrm>
          <a:custGeom>
            <a:avLst/>
            <a:gdLst>
              <a:gd name="connsiteX0" fmla="*/ 0 w 1219200"/>
              <a:gd name="connsiteY0" fmla="*/ 0 h 632460"/>
              <a:gd name="connsiteX1" fmla="*/ 624840 w 1219200"/>
              <a:gd name="connsiteY1" fmla="*/ 533400 h 632460"/>
              <a:gd name="connsiteX2" fmla="*/ 1219200 w 1219200"/>
              <a:gd name="connsiteY2" fmla="*/ 5943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632460">
                <a:moveTo>
                  <a:pt x="0" y="0"/>
                </a:moveTo>
                <a:cubicBezTo>
                  <a:pt x="210820" y="217170"/>
                  <a:pt x="421640" y="434340"/>
                  <a:pt x="624840" y="533400"/>
                </a:cubicBezTo>
                <a:cubicBezTo>
                  <a:pt x="828040" y="632460"/>
                  <a:pt x="1122680" y="572770"/>
                  <a:pt x="1219200" y="59436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2209800" y="3886200"/>
            <a:ext cx="1447800" cy="762000"/>
          </a:xfrm>
          <a:custGeom>
            <a:avLst/>
            <a:gdLst>
              <a:gd name="connsiteX0" fmla="*/ 0 w 1219200"/>
              <a:gd name="connsiteY0" fmla="*/ 0 h 632460"/>
              <a:gd name="connsiteX1" fmla="*/ 624840 w 1219200"/>
              <a:gd name="connsiteY1" fmla="*/ 533400 h 632460"/>
              <a:gd name="connsiteX2" fmla="*/ 1219200 w 1219200"/>
              <a:gd name="connsiteY2" fmla="*/ 5943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632460">
                <a:moveTo>
                  <a:pt x="0" y="0"/>
                </a:moveTo>
                <a:cubicBezTo>
                  <a:pt x="210820" y="217170"/>
                  <a:pt x="421640" y="434340"/>
                  <a:pt x="624840" y="533400"/>
                </a:cubicBezTo>
                <a:cubicBezTo>
                  <a:pt x="828040" y="632460"/>
                  <a:pt x="1122680" y="572770"/>
                  <a:pt x="1219200" y="59436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2133600" y="4800600"/>
            <a:ext cx="1447800" cy="762000"/>
          </a:xfrm>
          <a:custGeom>
            <a:avLst/>
            <a:gdLst>
              <a:gd name="connsiteX0" fmla="*/ 0 w 1219200"/>
              <a:gd name="connsiteY0" fmla="*/ 0 h 632460"/>
              <a:gd name="connsiteX1" fmla="*/ 624840 w 1219200"/>
              <a:gd name="connsiteY1" fmla="*/ 533400 h 632460"/>
              <a:gd name="connsiteX2" fmla="*/ 1219200 w 1219200"/>
              <a:gd name="connsiteY2" fmla="*/ 5943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632460">
                <a:moveTo>
                  <a:pt x="0" y="0"/>
                </a:moveTo>
                <a:cubicBezTo>
                  <a:pt x="210820" y="217170"/>
                  <a:pt x="421640" y="434340"/>
                  <a:pt x="624840" y="533400"/>
                </a:cubicBezTo>
                <a:cubicBezTo>
                  <a:pt x="828040" y="632460"/>
                  <a:pt x="1122680" y="572770"/>
                  <a:pt x="1219200" y="59436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219325" y="5983287"/>
            <a:ext cx="1895475" cy="446088"/>
          </a:xfrm>
          <a:custGeom>
            <a:avLst/>
            <a:gdLst>
              <a:gd name="connsiteX0" fmla="*/ 0 w 1895475"/>
              <a:gd name="connsiteY0" fmla="*/ 446088 h 446088"/>
              <a:gd name="connsiteX1" fmla="*/ 428625 w 1895475"/>
              <a:gd name="connsiteY1" fmla="*/ 65088 h 446088"/>
              <a:gd name="connsiteX2" fmla="*/ 1895475 w 1895475"/>
              <a:gd name="connsiteY2" fmla="*/ 55563 h 44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5475" h="446088">
                <a:moveTo>
                  <a:pt x="0" y="446088"/>
                </a:moveTo>
                <a:cubicBezTo>
                  <a:pt x="56356" y="288132"/>
                  <a:pt x="112712" y="130176"/>
                  <a:pt x="428625" y="65088"/>
                </a:cubicBezTo>
                <a:cubicBezTo>
                  <a:pt x="744538" y="0"/>
                  <a:pt x="1519238" y="333375"/>
                  <a:pt x="1895475" y="55563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730750" y="847725"/>
            <a:ext cx="2603500" cy="3429000"/>
          </a:xfrm>
          <a:custGeom>
            <a:avLst/>
            <a:gdLst>
              <a:gd name="connsiteX0" fmla="*/ 2603500 w 2603500"/>
              <a:gd name="connsiteY0" fmla="*/ 0 h 3429000"/>
              <a:gd name="connsiteX1" fmla="*/ 403225 w 2603500"/>
              <a:gd name="connsiteY1" fmla="*/ 2686050 h 3429000"/>
              <a:gd name="connsiteX2" fmla="*/ 184150 w 2603500"/>
              <a:gd name="connsiteY2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3500" h="3429000">
                <a:moveTo>
                  <a:pt x="2603500" y="0"/>
                </a:moveTo>
                <a:cubicBezTo>
                  <a:pt x="1704975" y="1057275"/>
                  <a:pt x="806450" y="2114550"/>
                  <a:pt x="403225" y="2686050"/>
                </a:cubicBezTo>
                <a:cubicBezTo>
                  <a:pt x="0" y="3257550"/>
                  <a:pt x="203200" y="3309938"/>
                  <a:pt x="184150" y="342900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505325" y="4953000"/>
            <a:ext cx="2828925" cy="723900"/>
          </a:xfrm>
          <a:custGeom>
            <a:avLst/>
            <a:gdLst>
              <a:gd name="connsiteX0" fmla="*/ 2828925 w 2828925"/>
              <a:gd name="connsiteY0" fmla="*/ 0 h 723900"/>
              <a:gd name="connsiteX1" fmla="*/ 561975 w 2828925"/>
              <a:gd name="connsiteY1" fmla="*/ 333375 h 723900"/>
              <a:gd name="connsiteX2" fmla="*/ 0 w 2828925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925" h="723900">
                <a:moveTo>
                  <a:pt x="2828925" y="0"/>
                </a:moveTo>
                <a:cubicBezTo>
                  <a:pt x="1931194" y="106362"/>
                  <a:pt x="1033463" y="212725"/>
                  <a:pt x="561975" y="333375"/>
                </a:cubicBezTo>
                <a:cubicBezTo>
                  <a:pt x="90488" y="454025"/>
                  <a:pt x="103188" y="661988"/>
                  <a:pt x="0" y="72390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543175" y="0"/>
            <a:ext cx="48006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latin typeface="Myanmar3" pitchFamily="18" charset="0"/>
              </a:rPr>
              <a:t>Electrification &amp; Implementation  plan of  </a:t>
            </a:r>
            <a:r>
              <a:rPr lang="en-US" sz="1600" b="1" dirty="0" err="1" smtClean="0">
                <a:latin typeface="Myanmar3" pitchFamily="18" charset="0"/>
              </a:rPr>
              <a:t>kachin</a:t>
            </a:r>
            <a:r>
              <a:rPr lang="en-US" sz="1600" b="1" dirty="0" smtClean="0">
                <a:latin typeface="Myanmar3" pitchFamily="18" charset="0"/>
              </a:rPr>
              <a:t>   State</a:t>
            </a:r>
          </a:p>
          <a:p>
            <a:pPr algn="ctr"/>
            <a:endParaRPr lang="en-US" sz="1600" b="1" dirty="0">
              <a:latin typeface="Myanmar3" pitchFamily="18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4" grpId="0" animBg="1"/>
      <p:bldP spid="65" grpId="0" animBg="1"/>
      <p:bldP spid="68" grpId="0" animBg="1"/>
      <p:bldP spid="71" grpId="0" animBg="1"/>
      <p:bldP spid="72" grpId="0" animBg="1"/>
      <p:bldP spid="73" grpId="0" animBg="1"/>
      <p:bldP spid="74" grpId="0" animBg="1"/>
      <p:bldP spid="7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4901</TotalTime>
  <Words>1523</Words>
  <Application>Microsoft Office PowerPoint</Application>
  <PresentationFormat>A4 Paper (210x297 mm)</PresentationFormat>
  <Paragraphs>702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idea</dc:creator>
  <cp:lastModifiedBy>HP</cp:lastModifiedBy>
  <cp:revision>669</cp:revision>
  <dcterms:created xsi:type="dcterms:W3CDTF">2015-08-28T09:51:45Z</dcterms:created>
  <dcterms:modified xsi:type="dcterms:W3CDTF">2015-10-21T03:19:22Z</dcterms:modified>
</cp:coreProperties>
</file>